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8"/>
  </p:notesMasterIdLst>
  <p:handoutMasterIdLst>
    <p:handoutMasterId r:id="rId39"/>
  </p:handoutMasterIdLst>
  <p:sldIdLst>
    <p:sldId id="256" r:id="rId6"/>
    <p:sldId id="257" r:id="rId7"/>
    <p:sldId id="260" r:id="rId8"/>
    <p:sldId id="262" r:id="rId9"/>
    <p:sldId id="264" r:id="rId10"/>
    <p:sldId id="266" r:id="rId11"/>
    <p:sldId id="268" r:id="rId12"/>
    <p:sldId id="269" r:id="rId13"/>
    <p:sldId id="273" r:id="rId14"/>
    <p:sldId id="274" r:id="rId15"/>
    <p:sldId id="275" r:id="rId16"/>
    <p:sldId id="276" r:id="rId17"/>
    <p:sldId id="277" r:id="rId18"/>
    <p:sldId id="278" r:id="rId19"/>
    <p:sldId id="279" r:id="rId20"/>
    <p:sldId id="281" r:id="rId21"/>
    <p:sldId id="282" r:id="rId22"/>
    <p:sldId id="283" r:id="rId23"/>
    <p:sldId id="284" r:id="rId24"/>
    <p:sldId id="285" r:id="rId25"/>
    <p:sldId id="286" r:id="rId26"/>
    <p:sldId id="288" r:id="rId27"/>
    <p:sldId id="289" r:id="rId28"/>
    <p:sldId id="290" r:id="rId29"/>
    <p:sldId id="309" r:id="rId30"/>
    <p:sldId id="310" r:id="rId31"/>
    <p:sldId id="292" r:id="rId32"/>
    <p:sldId id="294" r:id="rId33"/>
    <p:sldId id="296" r:id="rId34"/>
    <p:sldId id="304" r:id="rId35"/>
    <p:sldId id="305" r:id="rId36"/>
    <p:sldId id="306" r:id="rId3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6" autoAdjust="0"/>
    <p:restoredTop sz="81241" autoAdjust="0"/>
  </p:normalViewPr>
  <p:slideViewPr>
    <p:cSldViewPr snapToGrid="0">
      <p:cViewPr varScale="1">
        <p:scale>
          <a:sx n="69" d="100"/>
          <a:sy n="69" d="100"/>
        </p:scale>
        <p:origin x="928"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http://</a:t>
            </a:r>
            <a:r>
              <a:rPr lang="en-US" dirty="0" err="1" smtClean="0"/>
              <a:t>bit.ly</a:t>
            </a:r>
            <a:r>
              <a:rPr lang="en-US" dirty="0" smtClean="0"/>
              <a:t>/1X2iuvJ</a:t>
            </a:r>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the</a:t>
            </a:r>
            <a:r>
              <a:rPr lang="en-US" baseline="0" dirty="0" smtClean="0"/>
              <a:t> system</a:t>
            </a:r>
            <a:r>
              <a:rPr lang="en-US" dirty="0" smtClean="0"/>
              <a:t> 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375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899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Slide Number Placeholder 18"/>
          <p:cNvSpPr>
            <a:spLocks noGrp="1"/>
          </p:cNvSpPr>
          <p:nvPr>
            <p:ph type="sldNum" sz="quarter" idx="11"/>
          </p:nvPr>
        </p:nvSpPr>
        <p:spPr>
          <a:xfrm>
            <a:off x="6299200" y="8610658"/>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6" name="object 41"/>
          <p:cNvSpPr txBox="1">
            <a:spLocks/>
          </p:cNvSpPr>
          <p:nvPr userDrawn="1"/>
        </p:nvSpPr>
        <p:spPr>
          <a:xfrm>
            <a:off x="7782440" y="8710540"/>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6"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©2016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©2016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en.wikipedia.org/wiki/String_interpolation#Rub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emver.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err="1" smtClean="0"/>
              <a:t>Ohai</a:t>
            </a:r>
            <a:r>
              <a:rPr lang="en-US" dirty="0" smtClean="0"/>
              <a:t> and the Node Object</a:t>
            </a:r>
            <a:endParaRPr lang="en-US" dirty="0"/>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©2016 Chef Software Inc.</a:t>
            </a:r>
            <a:endParaRPr lang="en-US" sz="1600" dirty="0">
              <a:solidFill>
                <a:srgbClr val="7D868C"/>
              </a:solidFill>
            </a:endParaRP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000" dirty="0"/>
              <a:t>The Manual Way - Verify </a:t>
            </a:r>
            <a:r>
              <a:rPr lang="en-US" sz="4000" dirty="0" smtClean="0"/>
              <a:t>that the /etc/</a:t>
            </a:r>
            <a:r>
              <a:rPr lang="en-US" sz="4000" dirty="0" err="1" smtClean="0"/>
              <a:t>motd</a:t>
            </a:r>
            <a:r>
              <a:rPr lang="en-US" sz="4000" dirty="0" smtClean="0"/>
              <a:t> Has </a:t>
            </a:r>
            <a:r>
              <a:rPr lang="en-US" sz="4000" dirty="0"/>
              <a:t>B</a:t>
            </a:r>
            <a:r>
              <a:rPr lang="en-US" sz="4000" dirty="0" smtClean="0"/>
              <a:t>een </a:t>
            </a:r>
            <a:r>
              <a:rPr lang="en-US" sz="4000" dirty="0"/>
              <a:t>U</a:t>
            </a:r>
            <a:r>
              <a:rPr lang="en-US" sz="4000" dirty="0" smtClean="0"/>
              <a:t>pdated</a:t>
            </a:r>
            <a:endParaRPr lang="en-US" sz="40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We need to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13</a:t>
            </a:fld>
            <a:endParaRPr lang="en-US" dirty="0"/>
          </a:p>
        </p:txBody>
      </p:sp>
      <p:pic>
        <p:nvPicPr>
          <p:cNvPr id="7" name="Picture 6"/>
          <p:cNvPicPr>
            <a:picLocks noChangeAspect="1"/>
          </p:cNvPicPr>
          <p:nvPr/>
        </p:nvPicPr>
        <p:blipFill>
          <a:blip r:embed="rId3"/>
          <a:stretch>
            <a:fillRect/>
          </a:stretch>
        </p:blipFill>
        <p:spPr>
          <a:xfrm>
            <a:off x="5258361" y="4166156"/>
            <a:ext cx="4926893" cy="3690414"/>
          </a:xfrm>
          <a:prstGeom prst="rect">
            <a:avLst/>
          </a:prstGeom>
        </p:spPr>
      </p:pic>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system profiling tool that captures all this data (and much more!)</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endParaRPr lang="en-US" dirty="0">
              <a:latin typeface="+mj-lt"/>
            </a:endParaRPr>
          </a:p>
          <a:p>
            <a:endParaRPr lang="en-US" dirty="0" smtClean="0">
              <a:latin typeface="+mj-lt"/>
              <a:cs typeface="Courier New" panose="02070309020205020404" pitchFamily="49" charset="0"/>
            </a:endParaRPr>
          </a:p>
          <a:p>
            <a:r>
              <a:rPr lang="en-US" dirty="0"/>
              <a:t>The data is presented in JSON (JavaScript Object Notation</a:t>
            </a:r>
            <a:r>
              <a:rPr lang="en-US" dirty="0" smtClean="0"/>
              <a:t>)</a:t>
            </a:r>
            <a:endParaRPr lang="en-US" dirty="0"/>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 Object</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19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 Object</a:t>
            </a:r>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 Object</a:t>
            </a:r>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21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 Object</a:t>
            </a:r>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smtClean="0"/>
              <a:t>cookbooks/workstation/recipes/</a:t>
            </a:r>
            <a:r>
              <a:rPr lang="en-US" sz="3733" dirty="0" err="1" smtClean="0"/>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smtClean="0"/>
              <a:t>Lab: </a:t>
            </a:r>
            <a:r>
              <a:rPr lang="en-US" sz="4800" dirty="0"/>
              <a:t>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b="0" dirty="0" smtClean="0"/>
              <a:t>$ cd chef-repo</a:t>
            </a:r>
            <a:endParaRPr lang="en-US" sz="3200" b="0" dirty="0"/>
          </a:p>
          <a:p>
            <a:r>
              <a:rPr lang="en-US" sz="3200" b="0" dirty="0"/>
              <a:t>$ sudo chef-client </a:t>
            </a:r>
            <a:r>
              <a:rPr lang="en-US" sz="3200" b="0" dirty="0" smtClean="0"/>
              <a:t>-</a:t>
            </a:r>
            <a:r>
              <a:rPr lang="en-US" sz="3200" b="0" dirty="0" err="1" smtClean="0"/>
              <a:t>zr</a:t>
            </a:r>
            <a:r>
              <a:rPr lang="en-US" sz="3200" b="0" dirty="0" smtClean="0"/>
              <a:t> </a:t>
            </a:r>
            <a:r>
              <a:rPr lang="en-US" sz="3200" b="0" dirty="0"/>
              <a:t>"recipe[workstation</a:t>
            </a:r>
            <a:r>
              <a:rPr lang="en-US" sz="3200" b="0" dirty="0" smtClean="0"/>
              <a:t>]"</a:t>
            </a:r>
            <a:endParaRPr lang="en-US" sz="3200" b="0"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9" name="Content Placeholder 1"/>
          <p:cNvSpPr>
            <a:spLocks noGrp="1"/>
          </p:cNvSpPr>
          <p:nvPr>
            <p:ph sz="quarter" idx="10"/>
          </p:nvPr>
        </p:nvSpPr>
        <p:spPr>
          <a:xfrm>
            <a:off x="1121104" y="2992578"/>
            <a:ext cx="14423693" cy="5096743"/>
          </a:xfrm>
        </p:spPr>
        <p:txBody>
          <a:bodyPr/>
          <a:lstStyle/>
          <a:p>
            <a:endParaRPr lang="en-US" sz="2300" b="0" dirty="0" smtClean="0"/>
          </a:p>
          <a:p>
            <a:r>
              <a:rPr lang="en-US" sz="2300" b="0" dirty="0" smtClean="0"/>
              <a:t>.</a:t>
            </a:r>
            <a:r>
              <a:rPr lang="en-US" sz="2300" b="0" dirty="0"/>
              <a:t>..</a:t>
            </a:r>
          </a:p>
          <a:p>
            <a:r>
              <a:rPr lang="en-US" sz="2300" b="0" dirty="0"/>
              <a:t>    +</a:t>
            </a:r>
          </a:p>
          <a:p>
            <a:r>
              <a:rPr lang="en-US" sz="2300" b="0" dirty="0"/>
              <a:t>    +  IPADDRESS: 172.31.8.68</a:t>
            </a:r>
          </a:p>
          <a:p>
            <a:r>
              <a:rPr lang="en-US" sz="2300" b="0" dirty="0"/>
              <a:t>    +  HOSTNAME : ip-172-31-8-68</a:t>
            </a:r>
          </a:p>
          <a:p>
            <a:r>
              <a:rPr lang="en-US" sz="2300" b="0" dirty="0"/>
              <a:t>    +  MEMORY   : 604308kB</a:t>
            </a:r>
          </a:p>
          <a:p>
            <a:r>
              <a:rPr lang="en-US" sz="2300" b="0" dirty="0"/>
              <a:t>    +  CPU      : 1795.672</a:t>
            </a:r>
          </a:p>
          <a:p>
            <a:endParaRPr lang="en-US" sz="2300" b="0" dirty="0"/>
          </a:p>
          <a:p>
            <a:r>
              <a:rPr lang="en-US" sz="2300" b="0" dirty="0"/>
              <a:t>Running handlers:</a:t>
            </a:r>
          </a:p>
          <a:p>
            <a:r>
              <a:rPr lang="en-US" sz="2300" b="0" dirty="0"/>
              <a:t>Running handlers complete</a:t>
            </a:r>
          </a:p>
          <a:p>
            <a:r>
              <a:rPr lang="en-US" sz="2300" b="0" dirty="0"/>
              <a:t>Chef Client finished, 1/2 resources updated in 08 seconds</a:t>
            </a:r>
          </a:p>
        </p:txBody>
      </p:sp>
    </p:spTree>
    <p:extLst>
      <p:ext uri="{BB962C8B-B14F-4D97-AF65-F5344CB8AC3E}">
        <p14:creationId xmlns:p14="http://schemas.microsoft.com/office/powerpoint/2010/main" val="26337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0" dirty="0"/>
              <a:t>Property of ...</a:t>
            </a:r>
          </a:p>
          <a:p>
            <a:endParaRPr lang="en-US" b="0" dirty="0"/>
          </a:p>
          <a:p>
            <a:r>
              <a:rPr lang="en-US" b="0" dirty="0"/>
              <a:t>  IPADDRESS: 172.31.8.68</a:t>
            </a:r>
          </a:p>
          <a:p>
            <a:r>
              <a:rPr lang="en-US" b="0" dirty="0"/>
              <a:t>  HOSTNAME : ip-172-31-8-68</a:t>
            </a:r>
          </a:p>
          <a:p>
            <a:r>
              <a:rPr lang="en-US" b="0" dirty="0"/>
              <a:t>  MEMORY   : 605048 kB</a:t>
            </a:r>
          </a:p>
          <a:p>
            <a:r>
              <a:rPr lang="en-US" b="0" dirty="0"/>
              <a:t>  CPU      : 1795.672</a:t>
            </a:r>
          </a:p>
        </p:txBody>
      </p:sp>
      <p:sp>
        <p:nvSpPr>
          <p:cNvPr id="3" name="Title 2"/>
          <p:cNvSpPr>
            <a:spLocks noGrp="1"/>
          </p:cNvSpPr>
          <p:nvPr>
            <p:ph type="title"/>
          </p:nvPr>
        </p:nvSpPr>
        <p:spPr/>
        <p:txBody>
          <a:bodyPr>
            <a:normAutofit/>
          </a:bodyPr>
          <a:lstStyle/>
          <a:p>
            <a:r>
              <a:rPr lang="en-US" sz="4800" dirty="0" smtClean="0"/>
              <a:t>Lab: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b="0" dirty="0" smtClean="0"/>
              <a:t>$ cat /</a:t>
            </a:r>
            <a:r>
              <a:rPr lang="en-US" b="0" dirty="0" err="1" smtClean="0"/>
              <a:t>etc</a:t>
            </a:r>
            <a:r>
              <a:rPr lang="en-US" b="0" dirty="0" smtClean="0"/>
              <a:t>/</a:t>
            </a:r>
            <a:r>
              <a:rPr lang="en-US" b="0" dirty="0" err="1" smtClean="0"/>
              <a:t>motd</a:t>
            </a:r>
            <a:endParaRPr lang="en-US" b="0"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48840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t>
            </a:r>
            <a:r>
              <a:rPr lang="en-US" sz="2667" dirty="0" smtClean="0"/>
              <a:t>changes</a:t>
            </a:r>
            <a:endParaRPr lang="en-US" sz="2667" dirty="0"/>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smtClean="0"/>
              <a:t>cookbooks/workstation/</a:t>
            </a:r>
            <a:r>
              <a:rPr lang="en-US" sz="3733" dirty="0" err="1" smtClean="0"/>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System Data in MOTD file</a:t>
            </a:r>
            <a:endParaRPr lang="en-US" dirty="0"/>
          </a:p>
        </p:txBody>
      </p:sp>
      <p:sp>
        <p:nvSpPr>
          <p:cNvPr id="3" name="Subtitle 2"/>
          <p:cNvSpPr>
            <a:spLocks noGrp="1"/>
          </p:cNvSpPr>
          <p:nvPr>
            <p:ph type="subTitle" idx="1"/>
          </p:nvPr>
        </p:nvSpPr>
        <p:spPr>
          <a:xfrm>
            <a:off x="3013752" y="3506118"/>
            <a:ext cx="12635553" cy="3346421"/>
          </a:xfrm>
        </p:spPr>
        <p:txBody>
          <a:bodyPr/>
          <a:lstStyle/>
          <a:p>
            <a:pPr marL="571500" indent="-571500">
              <a:buFont typeface="Arial"/>
              <a:buChar char="•"/>
            </a:pPr>
            <a:r>
              <a:rPr lang="en-US" dirty="0" smtClean="0"/>
              <a:t>Lets say you needed to update </a:t>
            </a:r>
            <a:r>
              <a:rPr lang="en-US" dirty="0"/>
              <a:t>the MOTD file contents, in the "workstation" cookbook, to include node details</a:t>
            </a:r>
          </a:p>
          <a:p>
            <a:pPr marL="982663" indent="-527050">
              <a:buFont typeface="Wingdings" charset="2"/>
              <a:buChar char="q"/>
            </a:pPr>
            <a:r>
              <a:rPr lang="en-US" sz="3200" dirty="0" smtClean="0"/>
              <a:t>IP Address</a:t>
            </a:r>
            <a:endParaRPr lang="en-US" sz="3200" dirty="0"/>
          </a:p>
          <a:p>
            <a:pPr marL="982663" indent="-527050">
              <a:buFont typeface="Wingdings" charset="2"/>
              <a:buChar char="q"/>
            </a:pPr>
            <a:r>
              <a:rPr lang="en-US" sz="3200" dirty="0"/>
              <a:t>hostname</a:t>
            </a:r>
          </a:p>
          <a:p>
            <a:pPr marL="982663" indent="-527050">
              <a:buFont typeface="Wingdings" charset="2"/>
              <a:buChar char="q"/>
            </a:pPr>
            <a:r>
              <a:rPr lang="en-US" sz="3200" dirty="0"/>
              <a:t>memory</a:t>
            </a:r>
          </a:p>
          <a:p>
            <a:pPr marL="982663" indent="-527050">
              <a:buFont typeface="Wingdings" charset="2"/>
              <a:buChar char="q"/>
            </a:pPr>
            <a:r>
              <a:rPr lang="en-US" sz="3200" dirty="0" smtClean="0"/>
              <a:t>CPU - </a:t>
            </a:r>
            <a:r>
              <a:rPr lang="en-US" sz="3200"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Manual Way - Discover </a:t>
            </a:r>
            <a:r>
              <a:rPr lang="en-US" dirty="0" smtClean="0"/>
              <a:t>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Manual Way - 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Manual Way - </a:t>
            </a:r>
            <a:r>
              <a:rPr lang="en-US" dirty="0" smtClean="0"/>
              <a:t>Discover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Manual Way - Discover </a:t>
            </a:r>
            <a:r>
              <a:rPr lang="en-US" dirty="0" smtClean="0"/>
              <a:t>the CPU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Manual Way - </a:t>
            </a:r>
            <a:r>
              <a:rPr lang="en-US" dirty="0" smtClean="0"/>
              <a:t>Add info to the recipe</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smtClean="0"/>
              <a:t>cookbooks/workstation/recipes/</a:t>
            </a:r>
            <a:r>
              <a:rPr lang="en-US" sz="3733" dirty="0" err="1" smtClean="0"/>
              <a:t>setup.rb</a:t>
            </a:r>
            <a:endParaRPr lang="en-US" sz="3733" dirty="0"/>
          </a:p>
        </p:txBody>
      </p:sp>
      <p:sp>
        <p:nvSpPr>
          <p:cNvPr id="6" name="Text Placeholder 5"/>
          <p:cNvSpPr>
            <a:spLocks noGrp="1"/>
          </p:cNvSpPr>
          <p:nvPr>
            <p:ph type="body" sz="quarter" idx="13"/>
          </p:nvPr>
        </p:nvSpPr>
        <p:spPr>
          <a:xfrm>
            <a:off x="1108582" y="3594104"/>
            <a:ext cx="14404273" cy="209413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sz="quarter" idx="10"/>
          </p:nvPr>
        </p:nvSpPr>
        <p:spPr/>
        <p:txBody>
          <a:bodyPr/>
          <a:lstStyle/>
          <a:p>
            <a:r>
              <a:rPr lang="en-US" sz="2300" dirty="0" smtClean="0"/>
              <a:t>resolving cookbooks for run list: ["workstation"]</a:t>
            </a:r>
          </a:p>
          <a:p>
            <a:r>
              <a:rPr lang="en-US" sz="2300" dirty="0" smtClean="0"/>
              <a:t>Synchronizing Cookbooks:</a:t>
            </a:r>
          </a:p>
          <a:p>
            <a:r>
              <a:rPr lang="en-US" sz="2300" dirty="0" smtClean="0"/>
              <a:t>  - workstation</a:t>
            </a:r>
          </a:p>
          <a:p>
            <a:r>
              <a:rPr lang="en-US" sz="2300" dirty="0" smtClean="0"/>
              <a:t>Compiling Cookbooks...</a:t>
            </a:r>
          </a:p>
          <a:p>
            <a:r>
              <a:rPr lang="en-US" sz="2300" dirty="0" smtClean="0"/>
              <a:t>...</a:t>
            </a:r>
            <a:endParaRPr lang="en-US" sz="2300" dirty="0"/>
          </a:p>
        </p:txBody>
      </p:sp>
      <p:sp>
        <p:nvSpPr>
          <p:cNvPr id="3" name="Title 2"/>
          <p:cNvSpPr>
            <a:spLocks noGrp="1"/>
          </p:cNvSpPr>
          <p:nvPr>
            <p:ph type="title"/>
          </p:nvPr>
        </p:nvSpPr>
        <p:spPr/>
        <p:txBody>
          <a:bodyPr>
            <a:noAutofit/>
          </a:bodyPr>
          <a:lstStyle/>
          <a:p>
            <a:r>
              <a:rPr lang="en-US" sz="4000" dirty="0" smtClean="0"/>
              <a:t>The Manual Way - </a:t>
            </a:r>
            <a:r>
              <a:rPr lang="en-US" sz="4400" dirty="0" smtClean="0"/>
              <a:t>Apply workstation Cookbook</a:t>
            </a:r>
            <a:endParaRPr lang="en-US" sz="44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a:t>
            </a:r>
            <a:r>
              <a:rPr lang="en-US" sz="3200" dirty="0" err="1" smtClean="0"/>
              <a:t>zr</a:t>
            </a:r>
            <a:r>
              <a:rPr lang="en-US" sz="3200" dirty="0" smtClean="0"/>
              <a:t>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15633</TotalTime>
  <Words>2750</Words>
  <Application>Microsoft Macintosh PowerPoint</Application>
  <PresentationFormat>Custom</PresentationFormat>
  <Paragraphs>431</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Courier New</vt:lpstr>
      <vt:lpstr>Gill Sans MT</vt:lpstr>
      <vt:lpstr>Wingdings</vt:lpstr>
      <vt:lpstr>Arial</vt:lpstr>
      <vt:lpstr>ChefDk3.2Template</vt:lpstr>
      <vt:lpstr>Ohai and the Node Object</vt:lpstr>
      <vt:lpstr>Objectives</vt:lpstr>
      <vt:lpstr>System Data in MOTD file</vt:lpstr>
      <vt:lpstr>The Manual Way - Discover the IP Address</vt:lpstr>
      <vt:lpstr>The Manual Way - Discover the Host Name</vt:lpstr>
      <vt:lpstr>The Manual Way - Discover the Memory</vt:lpstr>
      <vt:lpstr>The Manual Way - Discover the CPU MHz</vt:lpstr>
      <vt:lpstr>The Manual Way - Add info to the recipe</vt:lpstr>
      <vt:lpstr>The Manual Way - Apply workstation Cookbook</vt:lpstr>
      <vt:lpstr>The Manual Way - Verify that the /etc/motd Has Been Updated</vt:lpstr>
      <vt:lpstr>Capturing System Data</vt:lpstr>
      <vt:lpstr>Hard Coded Values</vt:lpstr>
      <vt:lpstr>Data In Real Time</vt:lpstr>
      <vt:lpstr>Ohai!</vt:lpstr>
      <vt:lpstr>Ohai!</vt:lpstr>
      <vt:lpstr>ohai + chef-client</vt:lpstr>
      <vt:lpstr>The Node Object</vt:lpstr>
      <vt:lpstr>PowerPoint Presentation</vt:lpstr>
      <vt:lpstr>PowerPoint Presentation</vt:lpstr>
      <vt:lpstr>PowerPoint Presentation</vt:lpstr>
      <vt:lpstr>PowerPoint Presentation</vt:lpstr>
      <vt:lpstr>String Interpolation</vt:lpstr>
      <vt:lpstr>String Interpolation</vt:lpstr>
      <vt:lpstr>Lab: Using the Node's Attributes</vt:lpstr>
      <vt:lpstr>Lab: Return Home and Apply workstation Cookbook</vt:lpstr>
      <vt:lpstr>Lab: Verify that the /etc/motd Has Been Updated</vt:lpstr>
      <vt:lpstr>Changes Mean a New Version</vt:lpstr>
      <vt:lpstr>Semantic Versions</vt:lpstr>
      <vt:lpstr>Lab: Update the Cookbook Version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1975</cp:revision>
  <cp:lastPrinted>2016-04-03T13:48:29Z</cp:lastPrinted>
  <dcterms:created xsi:type="dcterms:W3CDTF">2012-09-13T17:36:07Z</dcterms:created>
  <dcterms:modified xsi:type="dcterms:W3CDTF">2016-04-08T16:21:16Z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